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588" r:id="rId3"/>
    <p:sldId id="589" r:id="rId4"/>
    <p:sldId id="543" r:id="rId5"/>
    <p:sldId id="562" r:id="rId6"/>
    <p:sldId id="544" r:id="rId7"/>
    <p:sldId id="262" r:id="rId8"/>
    <p:sldId id="579" r:id="rId9"/>
    <p:sldId id="571" r:id="rId10"/>
    <p:sldId id="552" r:id="rId11"/>
    <p:sldId id="551" r:id="rId12"/>
    <p:sldId id="532" r:id="rId13"/>
    <p:sldId id="545" r:id="rId14"/>
    <p:sldId id="553" r:id="rId15"/>
    <p:sldId id="557" r:id="rId16"/>
    <p:sldId id="555" r:id="rId17"/>
    <p:sldId id="556" r:id="rId18"/>
    <p:sldId id="546" r:id="rId19"/>
    <p:sldId id="558" r:id="rId20"/>
    <p:sldId id="564" r:id="rId21"/>
    <p:sldId id="563" r:id="rId22"/>
    <p:sldId id="575" r:id="rId23"/>
    <p:sldId id="574" r:id="rId24"/>
    <p:sldId id="547" r:id="rId25"/>
    <p:sldId id="561" r:id="rId26"/>
    <p:sldId id="576" r:id="rId27"/>
    <p:sldId id="566" r:id="rId28"/>
    <p:sldId id="577" r:id="rId29"/>
    <p:sldId id="565" r:id="rId30"/>
    <p:sldId id="572" r:id="rId31"/>
    <p:sldId id="578" r:id="rId32"/>
    <p:sldId id="573" r:id="rId33"/>
    <p:sldId id="58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19"/>
    <a:srgbClr val="F58322"/>
    <a:srgbClr val="D4DAB6"/>
    <a:srgbClr val="D6DCBA"/>
    <a:srgbClr val="D5DBB8"/>
    <a:srgbClr val="FFCC25"/>
    <a:srgbClr val="BD1627"/>
    <a:srgbClr val="AAC5C6"/>
    <a:srgbClr val="95B8B9"/>
    <a:srgbClr val="679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4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592-18EA-4809-B035-D4E47DD84993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primitiveways.com/images/hafted_axe.jpg" TargetMode="External"/><Relationship Id="rId5" Type="http://schemas.openxmlformats.org/officeDocument/2006/relationships/image" Target="../media/image11.jpeg"/><Relationship Id="rId4" Type="http://schemas.openxmlformats.org/officeDocument/2006/relationships/image" Target="http://www.pieces-past.com/axe4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FFC9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8762" y="1218846"/>
            <a:ext cx="8586710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D5DBB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Native</a:t>
            </a:r>
          </a:p>
          <a:p>
            <a:pPr algn="ctr"/>
            <a:r>
              <a:rPr lang="en-US" sz="11000" b="1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D5DBB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Americans</a:t>
            </a:r>
          </a:p>
          <a:p>
            <a:pPr algn="ctr"/>
            <a:endParaRPr lang="en-US" sz="11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7999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016" y="4911967"/>
            <a:ext cx="10686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ysClr val="windowText" lastClr="000000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Paleo, Archaic, Woodland, </a:t>
            </a:r>
          </a:p>
          <a:p>
            <a:pPr algn="ctr"/>
            <a:r>
              <a:rPr lang="en-US" sz="5400" dirty="0">
                <a:solidFill>
                  <a:sysClr val="windowText" lastClr="000000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&amp; Mississippian</a:t>
            </a: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6" y="5124331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018" y="119334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SS8H1a</a:t>
            </a:r>
          </a:p>
        </p:txBody>
      </p:sp>
    </p:spTree>
    <p:extLst>
      <p:ext uri="{BB962C8B-B14F-4D97-AF65-F5344CB8AC3E}">
        <p14:creationId xmlns:p14="http://schemas.microsoft.com/office/powerpoint/2010/main" val="26518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2" y="627024"/>
            <a:ext cx="5937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Paleo Indians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2" y="2052343"/>
            <a:ext cx="5826512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4206" r="4547" b="7118"/>
          <a:stretch/>
        </p:blipFill>
        <p:spPr>
          <a:xfrm>
            <a:off x="6176816" y="223543"/>
            <a:ext cx="5858983" cy="4114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5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F58322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D4DA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49999" y="36186"/>
            <a:ext cx="80842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Paleo Indians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417" y="1373739"/>
            <a:ext cx="10207427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Paleo Indians were hunters and gatherers.</a:t>
            </a:r>
          </a:p>
          <a:p>
            <a:pPr marL="1028674" lvl="1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hunted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large animals 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like the giant bison and ate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berries, nuts, and wild fruits and vegetables.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also used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tools and weapons 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made from stone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74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stones that were shaped into spearheads for hunting have been found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near the Savannah River, Ocmulgee River, and in the Flint River area.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3162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619" y="5165438"/>
            <a:ext cx="5937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Paleo Indians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2" y="211751"/>
            <a:ext cx="731520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 t="3908" r="4463" b="6014"/>
          <a:stretch/>
        </p:blipFill>
        <p:spPr>
          <a:xfrm>
            <a:off x="7015008" y="2966743"/>
            <a:ext cx="5005136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40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FFC9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16823" y="2396433"/>
            <a:ext cx="7750583" cy="38164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200" b="1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D5DBB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Archaic</a:t>
            </a:r>
          </a:p>
          <a:p>
            <a:pPr algn="ctr"/>
            <a:endParaRPr lang="en-US" sz="11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7999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018" y="119334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SS8H1a</a:t>
            </a:r>
          </a:p>
        </p:txBody>
      </p:sp>
    </p:spTree>
    <p:extLst>
      <p:ext uri="{BB962C8B-B14F-4D97-AF65-F5344CB8AC3E}">
        <p14:creationId xmlns:p14="http://schemas.microsoft.com/office/powerpoint/2010/main" val="1445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F58322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D4DA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96242" y="36186"/>
            <a:ext cx="97917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Archaic Indians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297" y="1642031"/>
            <a:ext cx="1020742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Archaic Indians lived in Georgia beginning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8000 BC until 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about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1000 BC.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built the first permanent settlements, but were also nomadic as they moved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each season in search of food.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Archaic Indians created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tools and weapons 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out of stone and bone.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5601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1056" y="633312"/>
            <a:ext cx="5937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Archaic Indians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62" y="1769391"/>
            <a:ext cx="6082483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35" descr="http://www.pieces-past.com/axe4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07" y="338930"/>
            <a:ext cx="3657600" cy="274320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34" descr="http://www.primitiveways.com/images/hafted_axe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07" y="3800801"/>
            <a:ext cx="3657600" cy="274320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F58322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D4DA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96242" y="36186"/>
            <a:ext cx="97917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Archaic Indians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297" y="1642031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Archaic Indians were hunters, gatherers, and fishermen.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hunted smaller animals like deer and rabbits.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also ate nuts and shellfish.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5946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7763" y="511987"/>
            <a:ext cx="5937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Archaic </a:t>
            </a:r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Indians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2353" r="6035" b="4425"/>
          <a:stretch/>
        </p:blipFill>
        <p:spPr>
          <a:xfrm>
            <a:off x="692938" y="691657"/>
            <a:ext cx="3953436" cy="54460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20" y="1924790"/>
            <a:ext cx="6258501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6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FFC9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14806" y="2396434"/>
            <a:ext cx="7754623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D5DBB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Woodland</a:t>
            </a:r>
          </a:p>
          <a:p>
            <a:pPr algn="ctr"/>
            <a:endParaRPr lang="en-US" sz="11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7999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018" y="119334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SS8H1a</a:t>
            </a:r>
          </a:p>
        </p:txBody>
      </p:sp>
    </p:spTree>
    <p:extLst>
      <p:ext uri="{BB962C8B-B14F-4D97-AF65-F5344CB8AC3E}">
        <p14:creationId xmlns:p14="http://schemas.microsoft.com/office/powerpoint/2010/main" val="23304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F58322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D4DA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9470" y="36186"/>
            <a:ext cx="108053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Woodland </a:t>
            </a:r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Indians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298" y="1482736"/>
            <a:ext cx="10207427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Woodland Indians lived in Georgia from about 1000 BC to 1000 AD.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Their lifestyle differed from previous groups because they began to plant seeds for growing crops and they created decorative, long-lasting pottery.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also developed bows and arrows for hunting.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6848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8490110" y="2907741"/>
            <a:ext cx="57511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Native American Cultures 1</a:t>
            </a:r>
          </a:p>
          <a:p>
            <a:pPr algn="ctr"/>
            <a:r>
              <a:rPr lang="en-US" sz="3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KEY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2113647" y="-1989754"/>
            <a:ext cx="6400800" cy="1081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Paleo Indians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first group of people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 inhabit Georgia were called Paleo Indians.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lived in Georgia over 13,000 years ago, from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10000 to 8000 </a:t>
            </a:r>
            <a:r>
              <a:rPr lang="en-US" sz="16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BC</a:t>
            </a: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Paleo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means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“</a:t>
            </a:r>
            <a:r>
              <a:rPr lang="en-US" sz="1600" i="1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ancient”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Greek</a:t>
            </a: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Paleo Indians were nomadic, meaning that they moved around  in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search of food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moved from place to place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groups of 25-50.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lived in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nonpermanent dwellings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made in pits or shelters covered with bark and animal hides. </a:t>
            </a:r>
            <a:endParaRPr lang="en-US" sz="1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Paleo Indians were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hunters and </a:t>
            </a:r>
            <a:r>
              <a:rPr lang="en-US" sz="16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gatherers</a:t>
            </a: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hunted large animals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like the giant bison and ate berries, nuts, and wild fruits and vegetables.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also used tools and weapons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made from stone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stones that were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shaped into spearheads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for hunting have been found near the Savannah River, Ocmulgee River, and in the Flint River area</a:t>
            </a: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0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Archaic Indians</a:t>
            </a:r>
            <a:endParaRPr lang="en-US" sz="2000" b="1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Archaic Indians lived in Georgia beginning in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8000 BC until about 1000 BC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built the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first permanent settlements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but were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also nomadic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they moved each season in search of food.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Archaic Indians created tools and weapons out of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stone and bone</a:t>
            </a: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Archaic Indians were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hunters, gatherers, and fishermen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hunted smaller animals like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deer and rabbits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also ate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nuts and shellfish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b="1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5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1188127" y="118812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998" y="123732"/>
            <a:ext cx="11728762" cy="6583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25110" y="336681"/>
            <a:ext cx="5937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Woodland </a:t>
            </a:r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Indians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87" y="3647334"/>
            <a:ext cx="4371975" cy="26289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110" y="1633243"/>
            <a:ext cx="5962650" cy="49911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30" y="336681"/>
            <a:ext cx="2799184" cy="2743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2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F58322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D4DA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9470" y="36186"/>
            <a:ext cx="108053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Woodland </a:t>
            </a:r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Indians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298" y="1482736"/>
            <a:ext cx="10207427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Woodland Indians formed tribes, created permanent villages, and lived in dome-shaped huts.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Woodland Indians left the first evidence of religious beliefs.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built mounds of earth for burial sites and religious ceremonies.</a:t>
            </a:r>
          </a:p>
          <a:p>
            <a:pPr marL="1028686" lvl="1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These were signs that the Woodland Indians believed in an afterlife.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293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522" y="5314341"/>
            <a:ext cx="5937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Woodland </a:t>
            </a:r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Indians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3624" r="5915" b="6976"/>
          <a:stretch/>
        </p:blipFill>
        <p:spPr>
          <a:xfrm>
            <a:off x="6646815" y="2966743"/>
            <a:ext cx="5303520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37" y="107814"/>
            <a:ext cx="7016262" cy="4114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49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666" y="1398750"/>
            <a:ext cx="34693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Rock Eagle is an Indian-made rock structure dating back to the Middle Woodland period (300 B.C. to A.D.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600).</a:t>
            </a: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6" name="Picture 3" descr="rockeagle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75" y="214287"/>
            <a:ext cx="8497682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FFC9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0663" y="2734987"/>
            <a:ext cx="9922909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D5DBB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Mississippian</a:t>
            </a:r>
          </a:p>
          <a:p>
            <a:pPr algn="ctr"/>
            <a:endParaRPr lang="en-US" sz="11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7999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018" y="119334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SS8H1a</a:t>
            </a:r>
          </a:p>
        </p:txBody>
      </p:sp>
    </p:spTree>
    <p:extLst>
      <p:ext uri="{BB962C8B-B14F-4D97-AF65-F5344CB8AC3E}">
        <p14:creationId xmlns:p14="http://schemas.microsoft.com/office/powerpoint/2010/main" val="32380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F58322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D4DA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9676" y="36186"/>
            <a:ext cx="114249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Mississippian </a:t>
            </a:r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Indians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298" y="1381296"/>
            <a:ext cx="1020742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Mississippian Indians inhabited Georgia from about 800 to 1600 AD.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lived in towns governed by chiefs, who lived in religious centers on top of large earthen mounds.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Mississippian settlements contained thousands of families.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Villages were protected by guard towers and moats.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4605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6" y="153014"/>
            <a:ext cx="7027003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ruckpt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64" y="2052343"/>
            <a:ext cx="5236036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F58322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D4DA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9676" y="36186"/>
            <a:ext cx="114249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Mississippian </a:t>
            </a:r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Indians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2182" y="1309550"/>
            <a:ext cx="10207427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Mississippian Indians used stone, wood, and bone to create weapons and farming tools.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were accomplished craftsmen, creating pottery, pipes, instruments, and jewelry.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Mississippian Indian groups traded tools, weapons, pottery, and other goods with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one another.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2312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6" name="Picture 11" descr="T02509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4" y="307989"/>
            <a:ext cx="4514850" cy="3238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85" y="3823488"/>
            <a:ext cx="4196768" cy="2743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43" y="165888"/>
            <a:ext cx="48006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8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5" name="Picture 4" descr="Points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92" y="214287"/>
            <a:ext cx="85344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9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8557412" y="2907740"/>
            <a:ext cx="58810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Native American Cultures 2</a:t>
            </a:r>
          </a:p>
          <a:p>
            <a:pPr algn="ctr"/>
            <a:r>
              <a:rPr lang="en-US" sz="3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KEY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307153" y="-3066973"/>
            <a:ext cx="6400800" cy="12965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Woodland Indians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Woodland Indians lived in Georgia from about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1000 BC to 1000 AD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Their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lifestyle differed from previous groups because they began to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plant seeds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for growing crops and they created decorative,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long-lasting pottery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also developed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bows and arrows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for hunting</a:t>
            </a: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Woodland Indians formed tribes, created permanent villages, and lived in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dome-shaped huts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Woodland Indians left the first evidence of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religious beliefs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built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mounds of earth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for burial sites and religious </a:t>
            </a: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ceremonies.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These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were signs that the Woodland Indians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believed in an afterlife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0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Mississippian Indians</a:t>
            </a:r>
            <a:endParaRPr lang="en-US" sz="2000" b="1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Mississippian Indians inhabited Georgia from about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800 to 1600 AD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lived in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towns governed by chiefs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who lived in religious centers on top of large earthen mounds.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Mississippian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settlements contained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thousands of families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Villages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were protected by guard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towers and moats</a:t>
            </a: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Mississippian Indians used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stone, wood, and bone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 create weapons and farming tools.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were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accomplished craftsmen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creating pottery, pipes, instruments, and jewelry.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Mississippian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Indian groups traded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tools, weapons, pottery, and other goods with one another</a:t>
            </a: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Mississippian Indians began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farming on a large </a:t>
            </a:r>
            <a:r>
              <a:rPr lang="en-US" sz="16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scale </a:t>
            </a: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—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grew maize, squash, beans, tobacco,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built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flat-topped burial mounds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 had religious ceremonies.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dead were buried in fine cloths with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feathered headdresses 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 the bodies were tattooed and painted.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were alive when Europeans discovered America, but soon after their </a:t>
            </a:r>
            <a:r>
              <a:rPr lang="en-US" sz="1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culture began to disappear</a:t>
            </a:r>
            <a:r>
              <a:rPr lang="en-US" sz="1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…</a:t>
            </a: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b="1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5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1188127" y="118812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998" y="123732"/>
            <a:ext cx="11728762" cy="6583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F58322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D4DA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9676" y="36186"/>
            <a:ext cx="114249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Mississippian </a:t>
            </a:r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Indians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2182" y="1309550"/>
            <a:ext cx="10207427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Mississippian Indians began farming on a large scale—they grew maize, squash, beans, tobacco, etc.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built flat-topped burial mounds and had religious ceremonies.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dead were buried in fine cloths with feathered headdresses and the bodies were tattooed and painted.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087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6" y="100129"/>
            <a:ext cx="11073932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mound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074" y="4019642"/>
            <a:ext cx="4987636" cy="2743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3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F58322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D4DA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9676" y="36186"/>
            <a:ext cx="114249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Mississippian </a:t>
            </a:r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Indians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423" y="1517960"/>
            <a:ext cx="1020742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were alive when Europeans discovered America, but soon after their culture began to disappear…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9053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5522" y="1"/>
            <a:ext cx="969239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Native American Cultures - </a:t>
            </a:r>
            <a:r>
              <a:rPr lang="en-US" sz="44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KEY</a:t>
            </a:r>
            <a:endParaRPr lang="en-US" sz="44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endParaRPr lang="en-US" sz="4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4046" y="1154341"/>
          <a:ext cx="11575227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4087"/>
                <a:gridCol w="829734"/>
                <a:gridCol w="1761066"/>
                <a:gridCol w="1896534"/>
                <a:gridCol w="1913466"/>
                <a:gridCol w="3470340"/>
              </a:tblGrid>
              <a:tr h="326673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KG Second Chances Solid" panose="02000000000000000000" pitchFamily="2" charset="0"/>
                        </a:rPr>
                        <a:t>Dates</a:t>
                      </a:r>
                      <a:endParaRPr lang="en-US" sz="1600" dirty="0">
                        <a:latin typeface="KG Second Chances Soli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KG Second Chances Solid" panose="02000000000000000000" pitchFamily="2" charset="0"/>
                        </a:rPr>
                        <a:t>Dwelling</a:t>
                      </a:r>
                      <a:endParaRPr lang="en-US" sz="1600" dirty="0">
                        <a:latin typeface="KG Second Chances Soli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KG Second Chances Solid" panose="02000000000000000000" pitchFamily="2" charset="0"/>
                        </a:rPr>
                        <a:t>Food</a:t>
                      </a:r>
                      <a:endParaRPr lang="en-US" sz="1600" dirty="0">
                        <a:latin typeface="KG Second Chances Soli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KG Second Chances Solid" panose="02000000000000000000" pitchFamily="2" charset="0"/>
                        </a:rPr>
                        <a:t>Tools</a:t>
                      </a:r>
                      <a:endParaRPr lang="en-US" sz="1600" dirty="0">
                        <a:latin typeface="KG Second Chances Soli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KG Second Chances Solid" panose="02000000000000000000" pitchFamily="2" charset="0"/>
                        </a:rPr>
                        <a:t>Interesting Facts</a:t>
                      </a:r>
                      <a:endParaRPr lang="en-US" sz="1600" dirty="0">
                        <a:latin typeface="KG Second Chances Solid" panose="02000000000000000000" pitchFamily="2" charset="0"/>
                      </a:endParaRPr>
                    </a:p>
                  </a:txBody>
                  <a:tcPr/>
                </a:tc>
              </a:tr>
              <a:tr h="5749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KG Eyes Wide Open" panose="02000506000000020004" pitchFamily="2" charset="0"/>
                        </a:rPr>
                        <a:t>Paleo</a:t>
                      </a:r>
                      <a:endParaRPr lang="en-US" sz="2400" dirty="0">
                        <a:latin typeface="KG Eyes Wide Open" panose="02000506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10000 to 8000 BC</a:t>
                      </a:r>
                    </a:p>
                    <a:p>
                      <a:endParaRPr lang="en-US" sz="1200" dirty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Nomadic; nonpermanent dwellings</a:t>
                      </a:r>
                      <a:endParaRPr lang="en-US" sz="1200" dirty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Large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 animals, berries, nuts</a:t>
                      </a:r>
                      <a:endParaRPr lang="en-US" sz="1200" dirty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Stone tools (spearheads)</a:t>
                      </a:r>
                      <a:endParaRPr lang="en-US" sz="1200" dirty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Answers may vary. </a:t>
                      </a:r>
                    </a:p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-Paleo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 means ancient in Greek.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-Lived in groups of 25-30.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-Covered shelters with animal hides and bark.</a:t>
                      </a:r>
                    </a:p>
                    <a:p>
                      <a:endParaRPr lang="en-US" sz="1200" dirty="0" smtClean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200" dirty="0" smtClean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/>
                </a:tc>
              </a:tr>
              <a:tr h="5749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KG Eyes Wide Open" panose="02000506000000020004" pitchFamily="2" charset="0"/>
                        </a:rPr>
                        <a:t>Archaic</a:t>
                      </a:r>
                      <a:endParaRPr lang="en-US" sz="2400" dirty="0">
                        <a:latin typeface="KG Eyes Wide Open" panose="02000506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8000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 to 1000 BC</a:t>
                      </a:r>
                      <a:endParaRPr lang="en-US" sz="1200" dirty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1</a:t>
                      </a:r>
                      <a:r>
                        <a:rPr lang="en-US" sz="1200" baseline="300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st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 permanent settlements but moved seasonally in search of food</a:t>
                      </a:r>
                      <a:endParaRPr lang="en-US" sz="1200" dirty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Smaller game (deer, rabbits), fish, nuts</a:t>
                      </a:r>
                      <a:endParaRPr lang="en-US" sz="1200" dirty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Tools and weapons out of stone and bone</a:t>
                      </a:r>
                      <a:endParaRPr lang="en-US" sz="1200" dirty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Answers may vary.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-Were hunters,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 gatherers, and fishermen</a:t>
                      </a:r>
                      <a:endParaRPr lang="en-US" sz="1200" dirty="0" smtClean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200" dirty="0" smtClean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200" dirty="0" smtClean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200" dirty="0" smtClean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200" dirty="0" smtClean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/>
                </a:tc>
              </a:tr>
              <a:tr h="6016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KG Eyes Wide Open" panose="02000506000000020004" pitchFamily="2" charset="0"/>
                        </a:rPr>
                        <a:t>Woodland</a:t>
                      </a:r>
                      <a:endParaRPr lang="en-US" sz="2400" dirty="0">
                        <a:latin typeface="KG Eyes Wide Open" panose="02000506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1000 BC to 1000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Tribes lived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 in permanent villages in dome shaped huts</a:t>
                      </a:r>
                      <a:endParaRPr lang="en-US" sz="1200" dirty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Used seeds to plant crops</a:t>
                      </a:r>
                      <a:endParaRPr lang="en-US" sz="1200" dirty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Developed bows and arrows</a:t>
                      </a:r>
                      <a:endParaRPr lang="en-US" sz="1200" dirty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Answers may vary.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-Created decorative, long-lasting pottery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-Left the first evidence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 of religious beliefs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/>
                </a:tc>
              </a:tr>
              <a:tr h="6016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KG Eyes Wide Open" panose="02000506000000020004" pitchFamily="2" charset="0"/>
                        </a:rPr>
                        <a:t>Mississippian</a:t>
                      </a:r>
                      <a:endParaRPr lang="en-US" sz="2400" dirty="0">
                        <a:latin typeface="KG Eyes Wide Open" panose="02000506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800 to 1600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Large towns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 governed by chiefs</a:t>
                      </a:r>
                      <a:endParaRPr lang="en-US" sz="1200" dirty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Began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 farming on a large scale—maize, squash, beans, tobacco, etc.</a:t>
                      </a:r>
                      <a:endParaRPr lang="en-US" sz="1200" dirty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Used stone, wood, and bones to create weapons and farming tools</a:t>
                      </a:r>
                      <a:endParaRPr lang="en-US" sz="1200" dirty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Answers may vary.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-Settlements contained thousands of families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-Villages were protected by guard towers and moats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-Built flat-topped burial mounds</a:t>
                      </a:r>
                    </a:p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-Alive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 when Europeans came;</a:t>
                      </a:r>
                      <a:endParaRPr lang="en-US" sz="1200" dirty="0" smtClean="0">
                        <a:solidFill>
                          <a:srgbClr val="FF0000"/>
                        </a:solidFill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2730" y="627530"/>
            <a:ext cx="11546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Directions</a:t>
            </a:r>
            <a:r>
              <a:rPr lang="en-US" sz="1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: Complete the chart below while </a:t>
            </a:r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discussing </a:t>
            </a:r>
            <a:r>
              <a:rPr lang="en-US" sz="1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9432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FFC9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8762" y="1218846"/>
            <a:ext cx="8586710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D5DBB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Native</a:t>
            </a:r>
          </a:p>
          <a:p>
            <a:pPr algn="ctr"/>
            <a:r>
              <a:rPr lang="en-US" sz="11000" b="1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D5DBB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Americans</a:t>
            </a:r>
          </a:p>
          <a:p>
            <a:pPr algn="ctr"/>
            <a:endParaRPr lang="en-US" sz="11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7999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016" y="4911967"/>
            <a:ext cx="10686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ysClr val="windowText" lastClr="000000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Paleo, Archaic, Woodland, </a:t>
            </a:r>
          </a:p>
          <a:p>
            <a:pPr algn="ctr"/>
            <a:r>
              <a:rPr lang="en-US" sz="5400" dirty="0">
                <a:solidFill>
                  <a:sysClr val="windowText" lastClr="000000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&amp; Mississippian</a:t>
            </a: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018" y="119334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SS8H1a</a:t>
            </a:r>
          </a:p>
        </p:txBody>
      </p:sp>
    </p:spTree>
    <p:extLst>
      <p:ext uri="{BB962C8B-B14F-4D97-AF65-F5344CB8AC3E}">
        <p14:creationId xmlns:p14="http://schemas.microsoft.com/office/powerpoint/2010/main" val="6789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12" y="996981"/>
            <a:ext cx="2103120" cy="302426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00" y="915526"/>
            <a:ext cx="3108960" cy="31363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28" y="915526"/>
            <a:ext cx="4701637" cy="31945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30" y="915526"/>
            <a:ext cx="3502569" cy="31945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1246" y="5825067"/>
            <a:ext cx="1530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KG Second Chances Solid" panose="02000000000000000000" pitchFamily="2" charset="0"/>
                <a:ea typeface="KBScaredStraight" panose="02000603000000000000" pitchFamily="2" charset="0"/>
              </a:rPr>
              <a:t>Paleo 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73442" y="3505200"/>
            <a:ext cx="10546491" cy="190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62080" y="2133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250927" y="2133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14780" y="2133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19980" y="2133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648830" y="2133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21965" y="3850819"/>
            <a:ext cx="13825" cy="20178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78767" y="3867752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34410" y="3850819"/>
            <a:ext cx="0" cy="2076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468373" y="3850819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35717" y="5193396"/>
            <a:ext cx="308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KG Second Chances Solid" panose="02000000000000000000" pitchFamily="2" charset="0"/>
                <a:ea typeface="KBScaredStraight" panose="02000603000000000000" pitchFamily="2" charset="0"/>
              </a:rPr>
              <a:t>Archaic</a:t>
            </a:r>
            <a:endParaRPr lang="en-US" sz="3200" dirty="0">
              <a:solidFill>
                <a:srgbClr val="00B050"/>
              </a:solidFill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6919" y="5915206"/>
            <a:ext cx="308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B050"/>
                </a:solidFill>
                <a:latin typeface="KG Second Chances Solid" panose="02000000000000000000" pitchFamily="2" charset="0"/>
                <a:ea typeface="KBScaredStraight" panose="02000603000000000000" pitchFamily="2" charset="0"/>
              </a:rPr>
              <a:t>Woodland</a:t>
            </a:r>
            <a:endParaRPr lang="en-US" sz="3000" dirty="0">
              <a:solidFill>
                <a:srgbClr val="00B050"/>
              </a:solidFill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99579" y="5222419"/>
            <a:ext cx="30861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B050"/>
                </a:solidFill>
                <a:latin typeface="KG Second Chances Solid" panose="02000000000000000000" pitchFamily="2" charset="0"/>
                <a:ea typeface="KBScaredStraight" panose="02000603000000000000" pitchFamily="2" charset="0"/>
              </a:rPr>
              <a:t>Mississippian</a:t>
            </a:r>
            <a:endParaRPr lang="en-US" sz="3000" dirty="0">
              <a:solidFill>
                <a:srgbClr val="00B050"/>
              </a:solidFill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5023" y="1395387"/>
            <a:ext cx="2356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10000 BC</a:t>
            </a:r>
            <a:endParaRPr lang="en-US" sz="3200" dirty="0">
              <a:solidFill>
                <a:srgbClr val="FF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6773" y="1395386"/>
            <a:ext cx="2356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8000 BC</a:t>
            </a:r>
            <a:endParaRPr lang="en-US" sz="3200" dirty="0">
              <a:solidFill>
                <a:srgbClr val="FF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8392" y="1395386"/>
            <a:ext cx="2356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1000 BC</a:t>
            </a:r>
            <a:endParaRPr lang="en-US" sz="3200" dirty="0">
              <a:solidFill>
                <a:srgbClr val="FF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95560" y="1395386"/>
            <a:ext cx="2356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8</a:t>
            </a:r>
            <a:r>
              <a:rPr lang="en-US" sz="32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00 AD</a:t>
            </a:r>
            <a:endParaRPr lang="en-US" sz="3200" dirty="0">
              <a:solidFill>
                <a:srgbClr val="FF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72921" y="1395386"/>
            <a:ext cx="2356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1600 AD</a:t>
            </a:r>
            <a:endParaRPr lang="en-US" sz="3200" dirty="0">
              <a:solidFill>
                <a:srgbClr val="FF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8156" y="36186"/>
            <a:ext cx="119679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Native American Cultures</a:t>
            </a:r>
            <a:endParaRPr lang="en-US" sz="6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58322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FFC9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17460" y="2061528"/>
            <a:ext cx="6173485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800" b="1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D5DBB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Paleo</a:t>
            </a:r>
          </a:p>
          <a:p>
            <a:pPr algn="ctr"/>
            <a:endParaRPr lang="en-US" sz="11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7999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018" y="119334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SS8H1a</a:t>
            </a:r>
          </a:p>
        </p:txBody>
      </p:sp>
    </p:spTree>
    <p:extLst>
      <p:ext uri="{BB962C8B-B14F-4D97-AF65-F5344CB8AC3E}">
        <p14:creationId xmlns:p14="http://schemas.microsoft.com/office/powerpoint/2010/main" val="26774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F58322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D4DA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49999" y="36186"/>
            <a:ext cx="80842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Paleo Indians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297" y="1642031"/>
            <a:ext cx="1020742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first group of people to inhabit Georgia were called Paleo Indians.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lived in Georgia over 13,000 years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ago, from 10000 to 8000 BC.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28674" lvl="1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Paleo 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means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“</a:t>
            </a:r>
            <a:r>
              <a:rPr lang="en-US" sz="3200" i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ancient”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in Greek.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716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92" y="214287"/>
            <a:ext cx="85344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24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F58322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D4DA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49999" y="36186"/>
            <a:ext cx="80842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Paleo Indians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297" y="1642031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Paleo Indians were nomadic, meaning that they moved around  in search of food.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moved from place to place in groups of 25-50.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lived in nonpermanent dwellings made in pits or shelters covered with bark and animal hides. 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6277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19333</TotalTime>
  <Words>1436</Words>
  <Application>Microsoft Office PowerPoint</Application>
  <PresentationFormat>Custom</PresentationFormat>
  <Paragraphs>284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Boyett</cp:lastModifiedBy>
  <cp:revision>291</cp:revision>
  <dcterms:created xsi:type="dcterms:W3CDTF">2014-07-30T01:34:37Z</dcterms:created>
  <dcterms:modified xsi:type="dcterms:W3CDTF">2016-06-03T03:53:00Z</dcterms:modified>
</cp:coreProperties>
</file>